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240C8-9039-472F-8D23-76E2BD46EB17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FF43-C902-4854-A787-0962C244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0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FF43-C902-4854-A787-0962C2445B4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40EE1-4574-413D-BE8F-E339A10F77FD}" type="datetimeFigureOut">
              <a:rPr lang="en-US" smtClean="0"/>
              <a:pPr/>
              <a:t>5/5/2016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5A5C6-7936-47C6-B291-B1579CA377F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40EE1-4574-413D-BE8F-E339A10F77FD}" type="datetimeFigureOut">
              <a:rPr lang="en-US" smtClean="0"/>
              <a:pPr/>
              <a:t>5/5/2016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5A5C6-7936-47C6-B291-B1579CA377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40EE1-4574-413D-BE8F-E339A10F77FD}" type="datetimeFigureOut">
              <a:rPr lang="en-US" smtClean="0"/>
              <a:pPr/>
              <a:t>5/5/2016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5A5C6-7936-47C6-B291-B1579CA377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40EE1-4574-413D-BE8F-E339A10F77FD}" type="datetimeFigureOut">
              <a:rPr lang="en-US" smtClean="0"/>
              <a:pPr/>
              <a:t>5/5/2016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5A5C6-7936-47C6-B291-B1579CA377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40EE1-4574-413D-BE8F-E339A10F77FD}" type="datetimeFigureOut">
              <a:rPr lang="en-US" smtClean="0"/>
              <a:pPr/>
              <a:t>5/5/2016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5A5C6-7936-47C6-B291-B1579CA377F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40EE1-4574-413D-BE8F-E339A10F77FD}" type="datetimeFigureOut">
              <a:rPr lang="en-US" smtClean="0"/>
              <a:pPr/>
              <a:t>5/5/2016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5A5C6-7936-47C6-B291-B1579CA377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40EE1-4574-413D-BE8F-E339A10F77FD}" type="datetimeFigureOut">
              <a:rPr lang="en-US" smtClean="0"/>
              <a:pPr/>
              <a:t>5/5/2016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5A5C6-7936-47C6-B291-B1579CA377F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40EE1-4574-413D-BE8F-E339A10F77FD}" type="datetimeFigureOut">
              <a:rPr lang="en-US" smtClean="0"/>
              <a:pPr/>
              <a:t>5/5/2016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5A5C6-7936-47C6-B291-B1579CA377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40EE1-4574-413D-BE8F-E339A10F77FD}" type="datetimeFigureOut">
              <a:rPr lang="en-US" smtClean="0"/>
              <a:pPr/>
              <a:t>5/5/2016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5A5C6-7936-47C6-B291-B1579CA377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40EE1-4574-413D-BE8F-E339A10F77FD}" type="datetimeFigureOut">
              <a:rPr lang="en-US" smtClean="0"/>
              <a:pPr/>
              <a:t>5/5/2016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5A5C6-7936-47C6-B291-B1579CA377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E240EE1-4574-413D-BE8F-E339A10F77FD}" type="datetimeFigureOut">
              <a:rPr lang="en-US" smtClean="0"/>
              <a:pPr/>
              <a:t>5/5/2016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D25A5C6-7936-47C6-B291-B1579CA377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E240EE1-4574-413D-BE8F-E339A10F77FD}" type="datetimeFigureOut">
              <a:rPr lang="en-US" smtClean="0"/>
              <a:pPr/>
              <a:t>5/5/2016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D25A5C6-7936-47C6-B291-B1579CA377F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Paris, j’aime!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Voyager en France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Montmartre</a:t>
            </a:r>
            <a:endParaRPr lang="fr-FR" dirty="0"/>
          </a:p>
        </p:txBody>
      </p:sp>
      <p:pic>
        <p:nvPicPr>
          <p:cNvPr id="4" name="Content Placeholder 3" descr="sacré coeu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447800"/>
            <a:ext cx="3024311" cy="4572000"/>
          </a:xfrm>
        </p:spPr>
      </p:pic>
      <p:pic>
        <p:nvPicPr>
          <p:cNvPr id="5" name="Picture 4" descr="moulin-rouge_1by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0"/>
            <a:ext cx="4064000" cy="3048000"/>
          </a:xfrm>
          <a:prstGeom prst="rect">
            <a:avLst/>
          </a:prstGeom>
        </p:spPr>
      </p:pic>
      <p:pic>
        <p:nvPicPr>
          <p:cNvPr id="6" name="Picture 5" descr="moulinrouge pos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3048000"/>
            <a:ext cx="2101838" cy="3028950"/>
          </a:xfrm>
          <a:prstGeom prst="rect">
            <a:avLst/>
          </a:prstGeom>
        </p:spPr>
      </p:pic>
      <p:pic>
        <p:nvPicPr>
          <p:cNvPr id="7" name="Picture 6" descr="chatnoi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4724400"/>
            <a:ext cx="1392382" cy="1974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31242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peux y visiter le Sacré-Cœur. </a:t>
            </a:r>
          </a:p>
          <a:p>
            <a:endParaRPr lang="fr-FR" dirty="0"/>
          </a:p>
          <a:p>
            <a:r>
              <a:rPr lang="fr-FR" dirty="0" smtClean="0"/>
              <a:t>C’est un quartier riche en diversité ethnique avec beaucoup de petites rues animées.  </a:t>
            </a:r>
          </a:p>
          <a:p>
            <a:endParaRPr lang="fr-FR" dirty="0"/>
          </a:p>
          <a:p>
            <a:r>
              <a:rPr lang="fr-FR" dirty="0" smtClean="0"/>
              <a:t>A la place du </a:t>
            </a:r>
            <a:r>
              <a:rPr lang="fr-FR" dirty="0" err="1" smtClean="0"/>
              <a:t>Terter</a:t>
            </a:r>
            <a:r>
              <a:rPr lang="fr-FR" dirty="0" smtClean="0"/>
              <a:t>, des « artistes » peuvent offrir de peindre (</a:t>
            </a:r>
            <a:r>
              <a:rPr lang="fr-FR" dirty="0" err="1" smtClean="0"/>
              <a:t>paint</a:t>
            </a:r>
            <a:r>
              <a:rPr lang="fr-FR" dirty="0" smtClean="0"/>
              <a:t>) votre portrait.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Pompidou</a:t>
            </a:r>
            <a:endParaRPr lang="fr-FR" dirty="0"/>
          </a:p>
        </p:txBody>
      </p:sp>
      <p:pic>
        <p:nvPicPr>
          <p:cNvPr id="4" name="Content Placeholder 3" descr="pompido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600200"/>
            <a:ext cx="5968668" cy="4572000"/>
          </a:xfrm>
        </p:spPr>
      </p:pic>
      <p:sp>
        <p:nvSpPr>
          <p:cNvPr id="5" name="TextBox 4"/>
          <p:cNvSpPr txBox="1"/>
          <p:nvPr/>
        </p:nvSpPr>
        <p:spPr>
          <a:xfrm>
            <a:off x="6934200" y="685800"/>
            <a:ext cx="1905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Aussi appelé Beaubourg</a:t>
            </a:r>
          </a:p>
          <a:p>
            <a:endParaRPr lang="fr-FR" dirty="0"/>
          </a:p>
          <a:p>
            <a:r>
              <a:rPr lang="fr-FR" dirty="0" smtClean="0"/>
              <a:t>C’est un centre culturel où on trouve des mimes, des musiciens,  des acrobates et des cracheurs de feu (</a:t>
            </a:r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eaters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dirty="0" smtClean="0"/>
              <a:t>On y trouve aussi le Centre Georges Pompidou, un musée où on peux voir les œuvres de Man Ray et de Matisse.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Marais </a:t>
            </a:r>
            <a:endParaRPr lang="fr-FR" dirty="0"/>
          </a:p>
        </p:txBody>
      </p:sp>
      <p:pic>
        <p:nvPicPr>
          <p:cNvPr id="4" name="Content Placeholder 3" descr="Place_Vosges_Paris_Mai_2006_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57800" y="381000"/>
            <a:ext cx="3581400" cy="5809827"/>
          </a:xfrm>
        </p:spPr>
      </p:pic>
      <p:pic>
        <p:nvPicPr>
          <p:cNvPr id="5" name="Picture 4" descr="Place_des_Vos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733800"/>
            <a:ext cx="41656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143000"/>
            <a:ext cx="464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Marais offre des plaisirs au promeneur.</a:t>
            </a:r>
            <a:r>
              <a:rPr lang="fr-FR" dirty="0"/>
              <a:t> </a:t>
            </a:r>
            <a:r>
              <a:rPr lang="fr-FR" dirty="0" smtClean="0"/>
              <a:t> Il y a aussi des boutiques ouvertes le dimanche, chose rare à Paris!</a:t>
            </a:r>
          </a:p>
          <a:p>
            <a:endParaRPr lang="fr-FR" dirty="0" smtClean="0"/>
          </a:p>
          <a:p>
            <a:r>
              <a:rPr lang="fr-FR" dirty="0" smtClean="0"/>
              <a:t>Aujourd’hui au Marais, il y a une communauté importante juive.</a:t>
            </a:r>
          </a:p>
          <a:p>
            <a:endParaRPr lang="fr-FR" dirty="0"/>
          </a:p>
          <a:p>
            <a:r>
              <a:rPr lang="fr-FR" dirty="0" smtClean="0"/>
              <a:t>On y trouve le musée de Picasso et le musée d’art et d’Histoire du Judaïsme. 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6248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place des Vosges, ex-place Royal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Château de Versailles </a:t>
            </a:r>
            <a:endParaRPr lang="fr-FR" dirty="0"/>
          </a:p>
        </p:txBody>
      </p:sp>
      <p:pic>
        <p:nvPicPr>
          <p:cNvPr id="6" name="Content Placeholder 5" descr="Versailles_Pala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0800" y="1143000"/>
            <a:ext cx="6324600" cy="2583287"/>
          </a:xfrm>
        </p:spPr>
      </p:pic>
      <p:pic>
        <p:nvPicPr>
          <p:cNvPr id="7" name="Picture 6" descr="chambre de la re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3886200"/>
            <a:ext cx="3780916" cy="297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10400" y="5181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chambre de la reine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905000"/>
            <a:ext cx="205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Versailles est une banlieue (</a:t>
            </a:r>
            <a:r>
              <a:rPr lang="fr-FR" dirty="0" err="1" smtClean="0"/>
              <a:t>suburb</a:t>
            </a:r>
            <a:r>
              <a:rPr lang="fr-FR" dirty="0" smtClean="0"/>
              <a:t>) de Paris.</a:t>
            </a:r>
          </a:p>
          <a:p>
            <a:endParaRPr lang="fr-FR" dirty="0"/>
          </a:p>
          <a:p>
            <a:r>
              <a:rPr lang="fr-FR" dirty="0" smtClean="0"/>
              <a:t>C’est un symbole de la monarchie absolue de l’Ancien Régime de 1682 jusqu’à 1789 (la Révolution française).  </a:t>
            </a:r>
          </a:p>
          <a:p>
            <a:endParaRPr lang="fr-FR" dirty="0"/>
          </a:p>
          <a:p>
            <a:r>
              <a:rPr lang="fr-FR" dirty="0" smtClean="0"/>
              <a:t>Louis XVI et Marie-Antoinette y habitaient.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jardins de Versailles</a:t>
            </a:r>
            <a:endParaRPr lang="fr-FR" dirty="0"/>
          </a:p>
        </p:txBody>
      </p:sp>
      <p:pic>
        <p:nvPicPr>
          <p:cNvPr id="4" name="Picture 3" descr="palace-of-versailles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438400"/>
            <a:ext cx="3124200" cy="3638550"/>
          </a:xfrm>
          <a:prstGeom prst="rect">
            <a:avLst/>
          </a:prstGeom>
        </p:spPr>
      </p:pic>
      <p:pic>
        <p:nvPicPr>
          <p:cNvPr id="5" name="Content Placeholder 4" descr="palace-of-versailles-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35400" y="1143000"/>
            <a:ext cx="508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5334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Bon exemple du style d’un jardin français.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90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fontaines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Galerie des glaces </a:t>
            </a:r>
            <a:endParaRPr lang="fr-FR" dirty="0"/>
          </a:p>
        </p:txBody>
      </p:sp>
      <p:pic>
        <p:nvPicPr>
          <p:cNvPr id="4" name="Content Placeholder 3" descr="gallarie des glac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95400"/>
            <a:ext cx="7239000" cy="4821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200" y="1981200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salle la plus célébrée.</a:t>
            </a:r>
          </a:p>
          <a:p>
            <a:endParaRPr lang="fr-FR" dirty="0"/>
          </a:p>
          <a:p>
            <a:r>
              <a:rPr lang="fr-FR" dirty="0" smtClean="0"/>
              <a:t> Utilisée pour des cérémonies de la court.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Vrai ou Faux ? Corrigez les phrases fausses.  Phrases complètes!!!!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74344" cy="5333999"/>
          </a:xfrm>
        </p:spPr>
        <p:txBody>
          <a:bodyPr>
            <a:normAutofit fontScale="47500" lnSpcReduction="20000"/>
          </a:bodyPr>
          <a:lstStyle/>
          <a:p>
            <a:pPr marL="582930" indent="-514350">
              <a:buNone/>
            </a:pPr>
            <a:r>
              <a:rPr lang="fr-FR" dirty="0" smtClean="0"/>
              <a:t>1</a:t>
            </a:r>
            <a:r>
              <a:rPr lang="fr-FR" sz="3400" dirty="0" smtClean="0"/>
              <a:t>.  Au musée d’Orsay vous trouverez « la Joconde ».  </a:t>
            </a:r>
          </a:p>
          <a:p>
            <a:pPr marL="582930" indent="-514350">
              <a:buNone/>
            </a:pPr>
            <a:r>
              <a:rPr lang="fr-FR" sz="3400" dirty="0" smtClean="0"/>
              <a:t>	</a:t>
            </a:r>
            <a:r>
              <a:rPr lang="fr-FR" sz="3400" dirty="0" smtClean="0">
                <a:solidFill>
                  <a:schemeClr val="accent1"/>
                </a:solidFill>
              </a:rPr>
              <a:t>Faux. Vous trouverez la Joconde au Louvre.                                                      </a:t>
            </a:r>
          </a:p>
          <a:p>
            <a:pPr marL="582930" indent="-514350">
              <a:buNone/>
            </a:pPr>
            <a:r>
              <a:rPr lang="fr-FR" sz="3400" dirty="0" smtClean="0"/>
              <a:t>2.  Il y a beaucoup d’étudiants dans le Quartier latin.   </a:t>
            </a:r>
          </a:p>
          <a:p>
            <a:pPr marL="582930" indent="-514350">
              <a:buNone/>
            </a:pPr>
            <a:r>
              <a:rPr lang="fr-FR" sz="3400" dirty="0" smtClean="0">
                <a:solidFill>
                  <a:schemeClr val="accent1"/>
                </a:solidFill>
              </a:rPr>
              <a:t>	Vrai.</a:t>
            </a:r>
          </a:p>
          <a:p>
            <a:pPr marL="582930" indent="-514350">
              <a:buNone/>
            </a:pPr>
            <a:r>
              <a:rPr lang="fr-FR" sz="3400" dirty="0" smtClean="0"/>
              <a:t>3.  Le centre culturel Pompidou est un lieu où on peut trouver des mimes et des cracheurs de feu.  </a:t>
            </a:r>
          </a:p>
          <a:p>
            <a:pPr marL="582930" indent="-514350">
              <a:buNone/>
            </a:pPr>
            <a:r>
              <a:rPr lang="fr-FR" sz="3400" dirty="0" smtClean="0">
                <a:solidFill>
                  <a:schemeClr val="accent1"/>
                </a:solidFill>
              </a:rPr>
              <a:t>	Vrai.</a:t>
            </a:r>
          </a:p>
          <a:p>
            <a:pPr marL="582930" indent="-514350">
              <a:buNone/>
            </a:pPr>
            <a:r>
              <a:rPr lang="fr-FR" sz="3400" dirty="0" smtClean="0"/>
              <a:t>4.  Le château de Versailles se trouve sur l’île de la Cit</a:t>
            </a:r>
            <a:r>
              <a:rPr lang="fr-FR" sz="3400" dirty="0" smtClean="0">
                <a:latin typeface="Calibri"/>
              </a:rPr>
              <a:t>é.</a:t>
            </a:r>
          </a:p>
          <a:p>
            <a:pPr marL="582930" indent="-514350">
              <a:buNone/>
            </a:pPr>
            <a:r>
              <a:rPr lang="fr-FR" sz="3400" dirty="0" smtClean="0">
                <a:latin typeface="Calibri"/>
              </a:rPr>
              <a:t>	</a:t>
            </a:r>
            <a:r>
              <a:rPr lang="fr-FR" sz="3400" dirty="0" smtClean="0">
                <a:solidFill>
                  <a:schemeClr val="accent1"/>
                </a:solidFill>
                <a:latin typeface="Calibri"/>
              </a:rPr>
              <a:t>Faux.  Notre Dame se trouve sur l’île de la Cité.</a:t>
            </a:r>
          </a:p>
          <a:p>
            <a:pPr marL="582930" indent="-514350">
              <a:buNone/>
            </a:pPr>
            <a:r>
              <a:rPr lang="fr-FR" sz="3400" dirty="0" smtClean="0">
                <a:latin typeface="Calibri"/>
              </a:rPr>
              <a:t>5.  Au bout de l’avenue des Champs-Élysées vous aurez une vue de la Tour Eiffel.   </a:t>
            </a:r>
          </a:p>
          <a:p>
            <a:pPr marL="582930" indent="-514350">
              <a:buNone/>
            </a:pPr>
            <a:r>
              <a:rPr lang="fr-FR" sz="3400" dirty="0" smtClean="0">
                <a:solidFill>
                  <a:schemeClr val="accent1"/>
                </a:solidFill>
                <a:latin typeface="Calibri"/>
              </a:rPr>
              <a:t>	Faux.  Vous aurez une vue de l’Arc de Triomphe.</a:t>
            </a:r>
          </a:p>
          <a:p>
            <a:pPr marL="582930" indent="-514350">
              <a:buNone/>
            </a:pPr>
            <a:endParaRPr lang="fr-FR" dirty="0" smtClean="0"/>
          </a:p>
          <a:p>
            <a:pPr marL="582930" indent="-514350">
              <a:buAutoNum type="arabicPeriod"/>
            </a:pPr>
            <a:endParaRPr lang="fr-FR" dirty="0" smtClean="0"/>
          </a:p>
          <a:p>
            <a:pPr marL="582930" indent="-514350">
              <a:buAutoNum type="arabicPeriod"/>
            </a:pPr>
            <a:endParaRPr lang="fr-FR" dirty="0" smtClean="0"/>
          </a:p>
          <a:p>
            <a:pPr marL="582930" indent="-514350">
              <a:buAutoNum type="arabicPeriod"/>
            </a:pP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143001"/>
            <a:ext cx="4260056" cy="5153464"/>
          </a:xfrm>
        </p:spPr>
        <p:txBody>
          <a:bodyPr>
            <a:noAutofit/>
          </a:bodyPr>
          <a:lstStyle/>
          <a:p>
            <a:pPr marL="582930" indent="-514350">
              <a:buAutoNum type="arabicPeriod" startAt="6"/>
            </a:pPr>
            <a:r>
              <a:rPr lang="fr-FR" sz="1600" dirty="0" smtClean="0">
                <a:latin typeface="Calibri"/>
              </a:rPr>
              <a:t>On trouvera des peintures de Claude Monet au musée d’Orsay.  </a:t>
            </a:r>
          </a:p>
          <a:p>
            <a:pPr marL="582930" indent="-514350">
              <a:buNone/>
            </a:pPr>
            <a:r>
              <a:rPr lang="fr-FR" sz="1600" dirty="0" smtClean="0">
                <a:solidFill>
                  <a:schemeClr val="accent1"/>
                </a:solidFill>
                <a:latin typeface="Calibri"/>
              </a:rPr>
              <a:t>	Vrai</a:t>
            </a:r>
          </a:p>
          <a:p>
            <a:pPr marL="582930" indent="-514350">
              <a:buNone/>
            </a:pPr>
            <a:r>
              <a:rPr lang="fr-FR" sz="1600" dirty="0" smtClean="0">
                <a:latin typeface="Calibri"/>
              </a:rPr>
              <a:t>7.  Il n’y a pas de restaurants de fast-food américain à Paris.</a:t>
            </a:r>
          </a:p>
          <a:p>
            <a:pPr marL="582930" indent="-514350">
              <a:buNone/>
            </a:pPr>
            <a:r>
              <a:rPr lang="fr-FR" sz="1600" dirty="0" smtClean="0">
                <a:latin typeface="Calibri"/>
              </a:rPr>
              <a:t>	</a:t>
            </a:r>
            <a:r>
              <a:rPr lang="fr-FR" sz="1600" dirty="0" smtClean="0">
                <a:solidFill>
                  <a:schemeClr val="accent1"/>
                </a:solidFill>
                <a:latin typeface="Calibri"/>
              </a:rPr>
              <a:t>Faux.  Il y a des restaurants de fast-food américain à Paris.  </a:t>
            </a:r>
          </a:p>
          <a:p>
            <a:pPr marL="582930" indent="-514350">
              <a:buAutoNum type="arabicPeriod" startAt="8"/>
            </a:pPr>
            <a:r>
              <a:rPr lang="fr-FR" sz="1600" dirty="0" smtClean="0">
                <a:latin typeface="Calibri"/>
              </a:rPr>
              <a:t>Si vous cherchez la diversité ethnique, allez au Montmartre. </a:t>
            </a:r>
          </a:p>
          <a:p>
            <a:pPr marL="582930" indent="-514350">
              <a:buNone/>
            </a:pPr>
            <a:r>
              <a:rPr lang="fr-FR" sz="1600" dirty="0" smtClean="0">
                <a:latin typeface="Calibri"/>
              </a:rPr>
              <a:t>	 </a:t>
            </a:r>
            <a:r>
              <a:rPr lang="fr-FR" sz="1600" dirty="0" smtClean="0">
                <a:solidFill>
                  <a:schemeClr val="accent1"/>
                </a:solidFill>
                <a:latin typeface="Calibri"/>
              </a:rPr>
              <a:t>Vrai.</a:t>
            </a:r>
          </a:p>
          <a:p>
            <a:pPr marL="582930" indent="-514350">
              <a:buNone/>
            </a:pPr>
            <a:r>
              <a:rPr lang="fr-FR" sz="1600" dirty="0" smtClean="0">
                <a:latin typeface="Calibri"/>
              </a:rPr>
              <a:t>9.  Au Marais, vous trouverez une communauté importante catholique.</a:t>
            </a:r>
          </a:p>
          <a:p>
            <a:pPr marL="582930" indent="-514350">
              <a:buNone/>
            </a:pPr>
            <a:r>
              <a:rPr lang="fr-FR" sz="1600" dirty="0" smtClean="0">
                <a:latin typeface="Calibri"/>
              </a:rPr>
              <a:t>	</a:t>
            </a:r>
            <a:r>
              <a:rPr lang="fr-FR" sz="1600" dirty="0" smtClean="0">
                <a:solidFill>
                  <a:schemeClr val="accent1"/>
                </a:solidFill>
                <a:latin typeface="Calibri"/>
              </a:rPr>
              <a:t>Faux.  Vous y trouverez une communauté importante juive.  </a:t>
            </a:r>
          </a:p>
          <a:p>
            <a:pPr marL="582930" indent="-514350">
              <a:buAutoNum type="arabicPeriod" startAt="10"/>
            </a:pPr>
            <a:r>
              <a:rPr lang="fr-FR" sz="1600" dirty="0" smtClean="0">
                <a:latin typeface="Calibri"/>
              </a:rPr>
              <a:t>La Galerie des glaces se trouve au Château de Versailles. </a:t>
            </a:r>
          </a:p>
          <a:p>
            <a:pPr marL="582930" indent="-514350">
              <a:buNone/>
            </a:pPr>
            <a:r>
              <a:rPr lang="fr-FR" sz="1600" dirty="0" smtClean="0">
                <a:latin typeface="Calibri"/>
              </a:rPr>
              <a:t>	 </a:t>
            </a:r>
            <a:r>
              <a:rPr lang="fr-FR" sz="1600" dirty="0" smtClean="0">
                <a:solidFill>
                  <a:schemeClr val="accent1"/>
                </a:solidFill>
                <a:latin typeface="Calibri"/>
              </a:rPr>
              <a:t>Vrai.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Tour Eiffel</a:t>
            </a:r>
            <a:endParaRPr lang="fr-FR" dirty="0"/>
          </a:p>
        </p:txBody>
      </p:sp>
      <p:pic>
        <p:nvPicPr>
          <p:cNvPr id="4" name="Content Placeholder 3" descr="tour Eiff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175803"/>
            <a:ext cx="3657600" cy="5072597"/>
          </a:xfrm>
        </p:spPr>
      </p:pic>
      <p:sp>
        <p:nvSpPr>
          <p:cNvPr id="5" name="TextBox 4"/>
          <p:cNvSpPr txBox="1"/>
          <p:nvPr/>
        </p:nvSpPr>
        <p:spPr>
          <a:xfrm>
            <a:off x="5105400" y="1676400"/>
            <a:ext cx="335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symbole de la France.</a:t>
            </a:r>
          </a:p>
          <a:p>
            <a:endParaRPr lang="fr-FR" dirty="0" smtClean="0"/>
          </a:p>
          <a:p>
            <a:r>
              <a:rPr lang="fr-FR" dirty="0" smtClean="0"/>
              <a:t>Construite par Gustave Eiffel et ses collaborateurs pour l’Exposition Universelle de Paris de 1889</a:t>
            </a:r>
          </a:p>
          <a:p>
            <a:endParaRPr lang="fr-FR" dirty="0" smtClean="0"/>
          </a:p>
          <a:p>
            <a:r>
              <a:rPr lang="fr-FR" dirty="0" smtClean="0"/>
              <a:t>Situé à l'extrémité du parc du Champ-de-Mars, en bordure de la Seine. </a:t>
            </a:r>
          </a:p>
          <a:p>
            <a:endParaRPr lang="fr-FR" dirty="0"/>
          </a:p>
          <a:p>
            <a:r>
              <a:rPr lang="fr-FR" dirty="0"/>
              <a:t>L</a:t>
            </a:r>
            <a:r>
              <a:rPr lang="fr-FR" dirty="0" smtClean="0"/>
              <a:t>a tour Eiffel est restée le monument le plus élevé du monde pendant plus de 40 ans.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Louvre</a:t>
            </a:r>
            <a:endParaRPr lang="fr-FR" dirty="0"/>
          </a:p>
        </p:txBody>
      </p:sp>
      <p:pic>
        <p:nvPicPr>
          <p:cNvPr id="4" name="Content Placeholder 3" descr="le louv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371600"/>
            <a:ext cx="5562600" cy="3625850"/>
          </a:xfrm>
        </p:spPr>
      </p:pic>
      <p:sp>
        <p:nvSpPr>
          <p:cNvPr id="5" name="TextBox 4"/>
          <p:cNvSpPr txBox="1"/>
          <p:nvPr/>
        </p:nvSpPr>
        <p:spPr>
          <a:xfrm>
            <a:off x="6477000" y="2133600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 plus grand musée de Paris par sa surface et l'un des plus importants et des plus vieux du monde.</a:t>
            </a:r>
          </a:p>
          <a:p>
            <a:endParaRPr lang="fr-FR" dirty="0"/>
          </a:p>
          <a:p>
            <a:r>
              <a:rPr lang="fr-FR" dirty="0" smtClean="0"/>
              <a:t>Ancien palais</a:t>
            </a:r>
          </a:p>
          <a:p>
            <a:endParaRPr lang="fr-FR" dirty="0"/>
          </a:p>
          <a:p>
            <a:r>
              <a:rPr lang="fr-FR" dirty="0" smtClean="0"/>
              <a:t>On y trouve la Joconde.  </a:t>
            </a:r>
            <a:endParaRPr lang="fr-FR" dirty="0"/>
          </a:p>
        </p:txBody>
      </p:sp>
      <p:pic>
        <p:nvPicPr>
          <p:cNvPr id="6" name="Picture 5" descr="La Joco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895600"/>
            <a:ext cx="2544479" cy="3800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musée d’Orsay </a:t>
            </a:r>
            <a:endParaRPr lang="fr-FR" dirty="0"/>
          </a:p>
        </p:txBody>
      </p:sp>
      <p:pic>
        <p:nvPicPr>
          <p:cNvPr id="4" name="Content Placeholder 3" descr="musee d'orsay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219200"/>
            <a:ext cx="6234113" cy="1662430"/>
          </a:xfrm>
        </p:spPr>
      </p:pic>
      <p:pic>
        <p:nvPicPr>
          <p:cNvPr id="5" name="Picture 4" descr="musee d'orsa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810000"/>
            <a:ext cx="4876800" cy="2444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1066800"/>
            <a:ext cx="198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Ancien gare</a:t>
            </a:r>
          </a:p>
          <a:p>
            <a:endParaRPr lang="fr-FR" dirty="0"/>
          </a:p>
          <a:p>
            <a:r>
              <a:rPr lang="fr-FR" dirty="0" smtClean="0"/>
              <a:t>On y trouve des peintures, des sculptures, des meubles (</a:t>
            </a:r>
            <a:r>
              <a:rPr lang="fr-FR" dirty="0" err="1" smtClean="0"/>
              <a:t>furniture</a:t>
            </a:r>
            <a:r>
              <a:rPr lang="fr-FR" dirty="0" smtClean="0"/>
              <a:t>) et de la photographie.</a:t>
            </a:r>
          </a:p>
          <a:p>
            <a:endParaRPr lang="fr-FR" dirty="0"/>
          </a:p>
          <a:p>
            <a:r>
              <a:rPr lang="fr-FR" dirty="0" smtClean="0"/>
              <a:t>Bien connu pour ses expositions de l’art impressionniste (1849-1914) comme celui de Monet, Renoir, Degas, Cézanne.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700" dirty="0" smtClean="0"/>
              <a:t>Au musée </a:t>
            </a:r>
            <a:r>
              <a:rPr lang="fr-FR" sz="2700" dirty="0" smtClean="0"/>
              <a:t>d’Orsay</a:t>
            </a:r>
            <a:endParaRPr lang="fr-FR" sz="2700" dirty="0"/>
          </a:p>
        </p:txBody>
      </p:sp>
      <p:pic>
        <p:nvPicPr>
          <p:cNvPr id="4" name="Content Placeholder 3" descr="Starry_Night_Over_the_Rho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295400"/>
            <a:ext cx="2438400" cy="1624584"/>
          </a:xfrm>
        </p:spPr>
      </p:pic>
      <p:sp>
        <p:nvSpPr>
          <p:cNvPr id="5" name="TextBox 4"/>
          <p:cNvSpPr txBox="1"/>
          <p:nvPr/>
        </p:nvSpPr>
        <p:spPr>
          <a:xfrm>
            <a:off x="762000" y="2971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Van Gogh (1888)</a:t>
            </a:r>
            <a:endParaRPr lang="fr-FR" dirty="0"/>
          </a:p>
        </p:txBody>
      </p:sp>
      <p:pic>
        <p:nvPicPr>
          <p:cNvPr id="6" name="Picture 5" descr="Reno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600200"/>
            <a:ext cx="2438400" cy="1816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800" y="3810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Renoir (1876)</a:t>
            </a:r>
            <a:endParaRPr lang="fr-FR" dirty="0"/>
          </a:p>
        </p:txBody>
      </p:sp>
      <p:pic>
        <p:nvPicPr>
          <p:cNvPr id="8" name="Picture 7" descr="Cezan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267200"/>
            <a:ext cx="2565654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6324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Cézanne (1899)</a:t>
            </a:r>
            <a:endParaRPr lang="fr-FR" dirty="0"/>
          </a:p>
        </p:txBody>
      </p:sp>
      <p:pic>
        <p:nvPicPr>
          <p:cNvPr id="10" name="Picture 9" descr="Monet_dejeunersurlherb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1295400"/>
            <a:ext cx="2106168" cy="24449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7600" y="3810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Monet (1865-66)</a:t>
            </a:r>
            <a:endParaRPr lang="fr-FR" dirty="0"/>
          </a:p>
        </p:txBody>
      </p:sp>
      <p:pic>
        <p:nvPicPr>
          <p:cNvPr id="12" name="Picture 11" descr="Edgar_Germain_Hilaire_Degas_0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6200" y="4191000"/>
            <a:ext cx="2667000" cy="21588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4200" y="5181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Degas (1858-1867)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Champs Elysées </a:t>
            </a:r>
            <a:endParaRPr lang="fr-FR" dirty="0"/>
          </a:p>
        </p:txBody>
      </p:sp>
      <p:pic>
        <p:nvPicPr>
          <p:cNvPr id="4" name="Content Placeholder 3" descr="champs-elysees-sig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1" y="1143000"/>
            <a:ext cx="3810000" cy="2362200"/>
          </a:xfrm>
        </p:spPr>
      </p:pic>
      <p:pic>
        <p:nvPicPr>
          <p:cNvPr id="5" name="Picture 4" descr="Champs_Elysees_Paris_Wikimedia_Comm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599" y="3810000"/>
            <a:ext cx="7888311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10668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un boulevard très commercialisé!  Ne soyez pas choqu</a:t>
            </a:r>
            <a:r>
              <a:rPr lang="fr-FR" dirty="0" smtClean="0">
                <a:latin typeface="Calibri"/>
              </a:rPr>
              <a:t>é par la présence de </a:t>
            </a:r>
            <a:r>
              <a:rPr lang="fr-FR" dirty="0" err="1" smtClean="0">
                <a:latin typeface="Calibri"/>
              </a:rPr>
              <a:t>MacDo</a:t>
            </a:r>
            <a:r>
              <a:rPr lang="fr-FR" dirty="0" smtClean="0">
                <a:latin typeface="Calibri"/>
              </a:rPr>
              <a:t>, de Burger King et même de Pizza </a:t>
            </a:r>
            <a:r>
              <a:rPr lang="fr-FR" dirty="0" err="1" smtClean="0">
                <a:latin typeface="Calibri"/>
              </a:rPr>
              <a:t>Hut</a:t>
            </a:r>
            <a:r>
              <a:rPr lang="fr-FR" dirty="0" smtClean="0">
                <a:latin typeface="Calibri"/>
              </a:rPr>
              <a:t>.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smtClean="0"/>
              <a:t>Au bout de cette grande avenue avec ses cafés, ses salles de cinéma et ses magasins célèbres tels que Louis Vuitton et </a:t>
            </a:r>
            <a:r>
              <a:rPr lang="fr-FR" dirty="0" err="1" smtClean="0"/>
              <a:t>Sephora</a:t>
            </a:r>
            <a:r>
              <a:rPr lang="fr-FR" dirty="0" smtClean="0"/>
              <a:t>, on peut voir l’Arc de Triomphe.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L’Arc de Triomphe</a:t>
            </a:r>
            <a:endParaRPr lang="fr-FR" dirty="0"/>
          </a:p>
        </p:txBody>
      </p:sp>
      <p:pic>
        <p:nvPicPr>
          <p:cNvPr id="4" name="Content Placeholder 3" descr="arc-de-triomph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1" y="1219200"/>
            <a:ext cx="3733800" cy="2624623"/>
          </a:xfrm>
        </p:spPr>
      </p:pic>
      <p:pic>
        <p:nvPicPr>
          <p:cNvPr id="5" name="Picture 4" descr="triomphe_nuit-champs-elyse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4116938"/>
            <a:ext cx="6400800" cy="2741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1905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très grand et impressionnant.  On peut le voir jusqu’à la pyramide du Louvre!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Quartier Latin</a:t>
            </a:r>
            <a:endParaRPr lang="fr-FR" dirty="0"/>
          </a:p>
        </p:txBody>
      </p:sp>
      <p:pic>
        <p:nvPicPr>
          <p:cNvPr id="4" name="Content Placeholder 3" descr="Quartierlat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3352800"/>
            <a:ext cx="4267200" cy="3200400"/>
          </a:xfrm>
        </p:spPr>
      </p:pic>
      <p:pic>
        <p:nvPicPr>
          <p:cNvPr id="5" name="Picture 4" descr="place de la Sorbon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143000"/>
            <a:ext cx="355600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68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Sorbonne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5240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ses cafés, ses librairies et ses universités, le Quartier latin est le centre des étudiants de Paris.</a:t>
            </a:r>
          </a:p>
          <a:p>
            <a:endParaRPr lang="fr-FR" dirty="0"/>
          </a:p>
          <a:p>
            <a:r>
              <a:rPr lang="fr-FR" dirty="0" smtClean="0"/>
              <a:t>Son nom vient de la langue parlée dans ce quartier pendant le Moyen Âge, le latin.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Dame</a:t>
            </a:r>
            <a:endParaRPr lang="fr-FR" dirty="0"/>
          </a:p>
        </p:txBody>
      </p:sp>
      <p:pic>
        <p:nvPicPr>
          <p:cNvPr id="4" name="Content Placeholder 3" descr="notre dame aerial 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6400" y="4191000"/>
            <a:ext cx="3381375" cy="2254250"/>
          </a:xfrm>
        </p:spPr>
      </p:pic>
      <p:pic>
        <p:nvPicPr>
          <p:cNvPr id="5" name="Picture 4" descr="notre d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219200"/>
            <a:ext cx="5458148" cy="3610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1371600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une église catholique où les gens vont prier, même aujourd’hui.  </a:t>
            </a:r>
          </a:p>
          <a:p>
            <a:endParaRPr lang="fr-FR" dirty="0"/>
          </a:p>
          <a:p>
            <a:r>
              <a:rPr lang="fr-FR" dirty="0" smtClean="0"/>
              <a:t>Elle se trouve à l’île de la Cité.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4250</TotalTime>
  <Words>574</Words>
  <Application>Microsoft Office PowerPoint</Application>
  <PresentationFormat>On-screen Show (4:3)</PresentationFormat>
  <Paragraphs>115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Paris, j’aime!</vt:lpstr>
      <vt:lpstr>La Tour Eiffel</vt:lpstr>
      <vt:lpstr>Le Louvre</vt:lpstr>
      <vt:lpstr>Le musée d’Orsay </vt:lpstr>
      <vt:lpstr>Au musée d’Orsay</vt:lpstr>
      <vt:lpstr>Les Champs Elysées </vt:lpstr>
      <vt:lpstr>L’Arc de Triomphe</vt:lpstr>
      <vt:lpstr>Quartier Latin</vt:lpstr>
      <vt:lpstr>Notre Dame</vt:lpstr>
      <vt:lpstr>Montmartre</vt:lpstr>
      <vt:lpstr>Pompidou</vt:lpstr>
      <vt:lpstr>Le Marais </vt:lpstr>
      <vt:lpstr>Château de Versailles </vt:lpstr>
      <vt:lpstr>Les jardins de Versailles</vt:lpstr>
      <vt:lpstr>Galerie des glaces </vt:lpstr>
      <vt:lpstr>Vrai ou Faux ? Corrigez les phrases fausses.  Phrases complètes!!!!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Paris, j’aime!</dc:title>
  <dc:creator>Owner</dc:creator>
  <cp:lastModifiedBy>John Cherneskie</cp:lastModifiedBy>
  <cp:revision>23</cp:revision>
  <dcterms:created xsi:type="dcterms:W3CDTF">2009-08-14T20:06:45Z</dcterms:created>
  <dcterms:modified xsi:type="dcterms:W3CDTF">2016-05-05T15:27:09Z</dcterms:modified>
</cp:coreProperties>
</file>